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4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2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authors.xml" ContentType="application/vnd.ms-powerpoint.authors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5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9" r:id="rId1"/>
    <p:sldMasterId id="2147483661" r:id="rId2"/>
    <p:sldMasterId id="2147483675" r:id="rId3"/>
    <p:sldMasterId id="2147483685" r:id="rId4"/>
  </p:sldMasterIdLst>
  <p:notesMasterIdLst>
    <p:notesMasterId r:id="rId19"/>
  </p:notesMasterIdLst>
  <p:sldIdLst>
    <p:sldId id="259" r:id="rId5"/>
    <p:sldId id="260" r:id="rId6"/>
    <p:sldId id="265" r:id="rId7"/>
    <p:sldId id="264" r:id="rId8"/>
    <p:sldId id="271" r:id="rId9"/>
    <p:sldId id="275" r:id="rId10"/>
    <p:sldId id="261" r:id="rId11"/>
    <p:sldId id="270" r:id="rId12"/>
    <p:sldId id="268" r:id="rId13"/>
    <p:sldId id="281" r:id="rId14"/>
    <p:sldId id="266" r:id="rId15"/>
    <p:sldId id="267" r:id="rId16"/>
    <p:sldId id="278" r:id="rId17"/>
    <p:sldId id="269" r:id="rId18"/>
  </p:sldIdLst>
  <p:sldSz cx="12192000" cy="6858000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Tekijä" initials="K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97A63F-1A77-406E-AD87-0DFC91D07AFB}" v="18" dt="2025-05-20T08:17:23.9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28" Type="http://schemas.openxmlformats.org/officeDocument/2006/relationships/customXml" Target="../customXml/item3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Relationship Id="rId27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D50DAB-4BF8-4108-9EF9-54085325DEF9}" type="datetimeFigureOut">
              <a:rPr lang="fi-FI" smtClean="0"/>
              <a:t>20.5.2025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1ED5F-2C64-4717-834E-01C12C348F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5166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1ED5F-2C64-4717-834E-01C12C348FE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8309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1ED5F-2C64-4717-834E-01C12C348FE0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0236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1ED5F-2C64-4717-834E-01C12C348FE0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23222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1ED5F-2C64-4717-834E-01C12C348FE0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9288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1ED5F-2C64-4717-834E-01C12C348FE0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15597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1ED5F-2C64-4717-834E-01C12C348FE0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6349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1ED5F-2C64-4717-834E-01C12C348FE0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8758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1ED5F-2C64-4717-834E-01C12C348FE0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2425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1ED5F-2C64-4717-834E-01C12C348FE0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524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1ED5F-2C64-4717-834E-01C12C348FE0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1741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1ED5F-2C64-4717-834E-01C12C348FE0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38038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1ED5F-2C64-4717-834E-01C12C348FE0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27827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1ED5F-2C64-4717-834E-01C12C348FE0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65087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1ED5F-2C64-4717-834E-01C12C348FE0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5617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E6DC89-7663-2B9E-7560-530C210258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92804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EE3A3BA-4A91-69E4-B2C2-36C4FB258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72479"/>
            <a:ext cx="9144000" cy="133923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5C89736-F95F-45AF-3C9C-BEB5D7707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CA56-EE64-4B44-ADA5-4283D09486DD}" type="datetimeFigureOut">
              <a:rPr lang="fi-FI" smtClean="0"/>
              <a:t>20.5.2025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83F3A5-CB11-533F-EC56-E18754744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17435B-820D-8038-F5C0-704462ABD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179-C2EA-4482-B2AD-4218DBA36F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5106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AFDF6-EABB-B754-694E-54B1C2C21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A9AB2-E178-1F37-38D7-C836CFCF9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D25CC-897A-E750-0604-F6D4E6165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31DB-EFB9-46EE-A54A-12A29C7E48FD}" type="datetimeFigureOut">
              <a:rPr lang="fi-FI" smtClean="0"/>
              <a:t>20.5.2025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179D0-8319-E088-2BE8-ACDC18EDB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B7AA3-0DD9-B3C3-F406-40B694678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A8170-2B21-4724-BB9E-7C952E4559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7784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E2B7E-B5B6-5704-DF30-FC8E47EE7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A4416-6786-C458-F7E1-9CCBC8FAA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98341"/>
            <a:ext cx="10515600" cy="9413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3CEAC-8E1D-B6F5-901F-74CB1953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31DB-EFB9-46EE-A54A-12A29C7E48FD}" type="datetimeFigureOut">
              <a:rPr lang="fi-FI" smtClean="0"/>
              <a:t>20.5.2025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33806-E402-52A9-2398-E4098A839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CA97E-6F78-7B4A-D99D-901360936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A8170-2B21-4724-BB9E-7C952E4559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7773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EF84D-B461-09BD-D5C0-15DA48A36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D690C-60F1-5A57-1BC0-4DFEAB9F6B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5CAB1-E511-D2DC-2AED-CC4DF30A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3179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06DC67-82BD-BA2C-BADD-311EA29BC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31DB-EFB9-46EE-A54A-12A29C7E48FD}" type="datetimeFigureOut">
              <a:rPr lang="fi-FI" smtClean="0"/>
              <a:t>20.5.2025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607453-1C28-76E4-348A-1E469C3FB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F727BA-5831-C3A1-966A-270EAA96D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A8170-2B21-4724-BB9E-7C952E4559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7050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5B2EB-026A-A87B-F03C-870BF4357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E6CD7A-E81A-64E2-2B16-1BF5501C5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EC9CE7-B0C3-99C6-B257-39289CA2ED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258C47-0299-9B3E-960B-3BC7CFDBCC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F80584-45E5-5701-6031-93052486B8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368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DAC03C-9727-E448-948B-494498E03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31DB-EFB9-46EE-A54A-12A29C7E48FD}" type="datetimeFigureOut">
              <a:rPr lang="fi-FI" smtClean="0"/>
              <a:t>20.5.2025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C1398D-63E1-AAFF-A774-3767C0C1B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713A4E-EB8A-F56C-7372-0C20D6F13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A8170-2B21-4724-BB9E-7C952E4559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30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B2B80-D9CD-EA47-A58E-B78657C66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2E2B2C-22AE-2FA6-9FD0-05ABA640F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31DB-EFB9-46EE-A54A-12A29C7E48FD}" type="datetimeFigureOut">
              <a:rPr lang="fi-FI" smtClean="0"/>
              <a:t>20.5.2025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C5F4E7-0190-CF88-CA32-FA350D389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E0E5C3-D54F-4000-722B-C11B0755D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A8170-2B21-4724-BB9E-7C952E4559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4869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ABC4E6-4428-41C8-1D5B-CAA662014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31DB-EFB9-46EE-A54A-12A29C7E48FD}" type="datetimeFigureOut">
              <a:rPr lang="fi-FI" smtClean="0"/>
              <a:t>20.5.2025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E3C05A-2227-6FD4-8744-01574F98F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CC7327-0DA9-4BD4-F43B-4D65090A3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A8170-2B21-4724-BB9E-7C952E4559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810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987F9-7456-315A-0E29-57188F43A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1136D-AD0F-AE91-7F4D-76147B790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587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D4762-4598-FA2D-47E9-152302EF8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EC9979-DE40-A9BE-2512-27BEDE9DA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31DB-EFB9-46EE-A54A-12A29C7E48FD}" type="datetimeFigureOut">
              <a:rPr lang="fi-FI" smtClean="0"/>
              <a:t>20.5.2025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3A688C-36A7-7BAF-A454-B07FCAE82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ABC9B4-F450-7BC3-EB08-E05C196D8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A8170-2B21-4724-BB9E-7C952E4559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15164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5CFF7-3A9C-AD74-F4EC-D8D9175E0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E28591-FC18-DAD2-9E73-7ADE8E826F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60550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BC2509-A2BD-1274-D7B2-79BA739372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69C344-1199-E939-FE35-9E2352268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31DB-EFB9-46EE-A54A-12A29C7E48FD}" type="datetimeFigureOut">
              <a:rPr lang="fi-FI" smtClean="0"/>
              <a:t>20.5.2025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A303AA-6FBA-8F3A-115D-1A554D425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3A8A69-D210-9CCA-0E14-C0CE7E9D9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A8170-2B21-4724-BB9E-7C952E4559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59245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E48591-B3A8-4E81-912D-E0728F02C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AA600B5-3458-B93F-4F88-D317A9BF2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31DB-EFB9-46EE-A54A-12A29C7E48FD}" type="datetimeFigureOut">
              <a:rPr lang="fi-FI" smtClean="0"/>
              <a:t>20.5.2025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E0E116D-39E7-BCE7-FCD7-59CD908E7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9296AB4-A474-C05B-8F31-12545F4FC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A8170-2B21-4724-BB9E-7C952E4559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82123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inausdia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63E3FD7E-C80A-4707-A8E9-4134DF91F3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noFill/>
        </p:spPr>
        <p:txBody>
          <a:bodyPr rtlCol="0"/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0" name="Otsikko 9">
            <a:extLst>
              <a:ext uri="{FF2B5EF4-FFF2-40B4-BE49-F238E27FC236}">
                <a16:creationId xmlns:a16="http://schemas.microsoft.com/office/drawing/2014/main" id="{10EC23F5-CD2E-4207-A4E6-73BDFF74D8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8237" y="370600"/>
            <a:ext cx="5923842" cy="5923842"/>
          </a:xfrm>
          <a:custGeom>
            <a:avLst/>
            <a:gdLst>
              <a:gd name="connsiteX0" fmla="*/ 2961921 w 5923842"/>
              <a:gd name="connsiteY0" fmla="*/ 0 h 5923842"/>
              <a:gd name="connsiteX1" fmla="*/ 5923842 w 5923842"/>
              <a:gd name="connsiteY1" fmla="*/ 2961921 h 5923842"/>
              <a:gd name="connsiteX2" fmla="*/ 2961921 w 5923842"/>
              <a:gd name="connsiteY2" fmla="*/ 5923842 h 5923842"/>
              <a:gd name="connsiteX3" fmla="*/ 0 w 5923842"/>
              <a:gd name="connsiteY3" fmla="*/ 2961921 h 5923842"/>
              <a:gd name="connsiteX4" fmla="*/ 2961921 w 5923842"/>
              <a:gd name="connsiteY4" fmla="*/ 0 h 5923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23842" h="5923842">
                <a:moveTo>
                  <a:pt x="2961921" y="0"/>
                </a:moveTo>
                <a:cubicBezTo>
                  <a:pt x="4597745" y="0"/>
                  <a:pt x="5923842" y="1326097"/>
                  <a:pt x="5923842" y="2961921"/>
                </a:cubicBezTo>
                <a:cubicBezTo>
                  <a:pt x="5923842" y="4597745"/>
                  <a:pt x="4597745" y="5923842"/>
                  <a:pt x="2961921" y="5923842"/>
                </a:cubicBezTo>
                <a:cubicBezTo>
                  <a:pt x="1326097" y="5923842"/>
                  <a:pt x="0" y="4597745"/>
                  <a:pt x="0" y="2961921"/>
                </a:cubicBezTo>
                <a:cubicBezTo>
                  <a:pt x="0" y="1326097"/>
                  <a:pt x="1326097" y="0"/>
                  <a:pt x="2961921" y="0"/>
                </a:cubicBezTo>
                <a:close/>
              </a:path>
            </a:pathLst>
          </a:custGeom>
          <a:solidFill>
            <a:schemeClr val="bg1">
              <a:alpha val="95000"/>
            </a:schemeClr>
          </a:solidFill>
        </p:spPr>
        <p:txBody>
          <a:bodyPr wrap="square" lIns="457200" rIns="457200" bIns="2331720" rtlCol="0" anchor="b" anchorCtr="0">
            <a:no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2" name="Päivämäärän paikkamerkki 2">
            <a:extLst>
              <a:ext uri="{FF2B5EF4-FFF2-40B4-BE49-F238E27FC236}">
                <a16:creationId xmlns:a16="http://schemas.microsoft.com/office/drawing/2014/main" id="{0E420C12-3192-F6CD-3535-1856D53F9264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3">
            <a:extLst>
              <a:ext uri="{FF2B5EF4-FFF2-40B4-BE49-F238E27FC236}">
                <a16:creationId xmlns:a16="http://schemas.microsoft.com/office/drawing/2014/main" id="{7845B297-8BF3-041D-08D8-3E528D987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Esityksen otsikko</a:t>
            </a:r>
          </a:p>
        </p:txBody>
      </p:sp>
      <p:sp>
        <p:nvSpPr>
          <p:cNvPr id="7" name="Dian numeron paikkamerkki 4">
            <a:extLst>
              <a:ext uri="{FF2B5EF4-FFF2-40B4-BE49-F238E27FC236}">
                <a16:creationId xmlns:a16="http://schemas.microsoft.com/office/drawing/2014/main" id="{D30AA492-9583-FD03-9A5C-74D8B7536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‹#›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555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CDABDA-81D6-57D3-476B-7125E1975F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2792" y="2546717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BF046F4-6973-0C4E-2173-C9046B5740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73161"/>
            <a:ext cx="9144000" cy="114299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EA2FF7-A754-8DBB-CA40-459B8C736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A102D-D2A1-4636-BB43-291135EFD00F}" type="datetimeFigureOut">
              <a:rPr lang="fi-FI" smtClean="0"/>
              <a:t>20.5.2025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BAB706-BE68-1982-3D43-DD10B9652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460A5D-7BD2-F209-9A34-9120B4EF2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74E1F-EF43-49CD-A804-1341D60021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63188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sekä 2 keskikokoista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Kuvan paikkamerkki 20">
            <a:extLst>
              <a:ext uri="{FF2B5EF4-FFF2-40B4-BE49-F238E27FC236}">
                <a16:creationId xmlns:a16="http://schemas.microsoft.com/office/drawing/2014/main" id="{5CFEFC13-B998-4A6F-A7ED-411E266D28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61609" y="0"/>
            <a:ext cx="5733656" cy="4829695"/>
          </a:xfrm>
          <a:custGeom>
            <a:avLst/>
            <a:gdLst>
              <a:gd name="connsiteX0" fmla="*/ 519779 w 3519311"/>
              <a:gd name="connsiteY0" fmla="*/ 0 h 3007909"/>
              <a:gd name="connsiteX1" fmla="*/ 2999531 w 3519311"/>
              <a:gd name="connsiteY1" fmla="*/ 0 h 3007909"/>
              <a:gd name="connsiteX2" fmla="*/ 3003920 w 3519311"/>
              <a:gd name="connsiteY2" fmla="*/ 3989 h 3007909"/>
              <a:gd name="connsiteX3" fmla="*/ 3519311 w 3519311"/>
              <a:gd name="connsiteY3" fmla="*/ 1248253 h 3007909"/>
              <a:gd name="connsiteX4" fmla="*/ 1759655 w 3519311"/>
              <a:gd name="connsiteY4" fmla="*/ 3007909 h 3007909"/>
              <a:gd name="connsiteX5" fmla="*/ 9084 w 3519311"/>
              <a:gd name="connsiteY5" fmla="*/ 1428168 h 3007909"/>
              <a:gd name="connsiteX6" fmla="*/ 0 w 3519311"/>
              <a:gd name="connsiteY6" fmla="*/ 1248273 h 3007909"/>
              <a:gd name="connsiteX7" fmla="*/ 0 w 3519311"/>
              <a:gd name="connsiteY7" fmla="*/ 1248233 h 3007909"/>
              <a:gd name="connsiteX8" fmla="*/ 9084 w 3519311"/>
              <a:gd name="connsiteY8" fmla="*/ 1068339 h 3007909"/>
              <a:gd name="connsiteX9" fmla="*/ 515391 w 3519311"/>
              <a:gd name="connsiteY9" fmla="*/ 3989 h 3007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19311" h="3007909">
                <a:moveTo>
                  <a:pt x="519779" y="0"/>
                </a:moveTo>
                <a:lnTo>
                  <a:pt x="2999531" y="0"/>
                </a:lnTo>
                <a:lnTo>
                  <a:pt x="3003920" y="3989"/>
                </a:lnTo>
                <a:cubicBezTo>
                  <a:pt x="3322355" y="322424"/>
                  <a:pt x="3519311" y="762338"/>
                  <a:pt x="3519311" y="1248253"/>
                </a:cubicBezTo>
                <a:cubicBezTo>
                  <a:pt x="3519311" y="2220084"/>
                  <a:pt x="2731486" y="3007909"/>
                  <a:pt x="1759655" y="3007909"/>
                </a:cubicBezTo>
                <a:cubicBezTo>
                  <a:pt x="848565" y="3007909"/>
                  <a:pt x="99196" y="2315485"/>
                  <a:pt x="9084" y="1428168"/>
                </a:cubicBezTo>
                <a:lnTo>
                  <a:pt x="0" y="1248273"/>
                </a:lnTo>
                <a:lnTo>
                  <a:pt x="0" y="1248233"/>
                </a:lnTo>
                <a:lnTo>
                  <a:pt x="9084" y="1068339"/>
                </a:lnTo>
                <a:cubicBezTo>
                  <a:pt x="51137" y="654258"/>
                  <a:pt x="236761" y="282620"/>
                  <a:pt x="515391" y="3989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1800"/>
            </a:lvl1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248" y="365760"/>
            <a:ext cx="5120640" cy="1325880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Esityksen otsikko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‹#›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1828800"/>
            <a:ext cx="5093208" cy="4352544"/>
          </a:xfrm>
        </p:spPr>
        <p:txBody>
          <a:bodyPr rtlCol="0"/>
          <a:lstStyle>
            <a:lvl1pPr marL="0" indent="0">
              <a:buNone/>
              <a:defRPr sz="2400"/>
            </a:lvl1pPr>
            <a:lvl2pPr marL="228600">
              <a:defRPr/>
            </a:lvl2pPr>
            <a:lvl3pPr marL="457200">
              <a:defRPr/>
            </a:lvl3pPr>
            <a:lvl4pPr marL="685800">
              <a:defRPr/>
            </a:lvl4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3211822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3.9.20XX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Esityksen otsikko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‹#›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1096"/>
            <a:ext cx="10515600" cy="3859742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037671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54156-6F50-2BEB-8FDD-2EA6673CFA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721012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C9555C-5C7F-14B7-8EF6-561D5A2637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872101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3D935-BA63-EB93-462B-0855EF4B8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30.8.2022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A9825-B3FD-52D3-F8EB-519DC43FA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153EE-D5DC-9DF1-D379-247B83C2D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1634412" cy="365125"/>
          </a:xfrm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3C883-C985-43BE-824C-C5A84FC2DC17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EE36BB-C913-4B21-5C54-B0591AE38B37}"/>
              </a:ext>
            </a:extLst>
          </p:cNvPr>
          <p:cNvSpPr/>
          <p:nvPr userDrawn="1"/>
        </p:nvSpPr>
        <p:spPr>
          <a:xfrm>
            <a:off x="10668000" y="0"/>
            <a:ext cx="1524000" cy="6858000"/>
          </a:xfrm>
          <a:prstGeom prst="rect">
            <a:avLst/>
          </a:prstGeom>
          <a:solidFill>
            <a:srgbClr val="33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C96EE91-CCF7-2FFA-D804-C845DA35DB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3312" y="435296"/>
            <a:ext cx="821210" cy="1682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603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907EB-7FC8-F613-0C49-96CF5DF9F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ED32E-43F5-20AD-27AC-AB02AE193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540A4-5C4F-E392-1E0A-997471A08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30.8.2022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D2107-A835-96B3-E8C1-76DEF7D36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32001-F3B0-7E85-EF40-666C1DBCF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3C883-C985-43BE-824C-C5A84FC2DC17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414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D8F041-8765-97E2-D5B3-EF5743302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20AD39B-7168-093B-1FC1-AF40BD885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30.8.2022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DDB40C-B242-35AE-9E98-550DB79C5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E88A54D-B9A6-F13B-612D-A1E12368E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3C883-C985-43BE-824C-C5A84FC2DC17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8954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63430-B5E4-EF7C-D6A0-0A06318C6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E13B6-77C9-4D4C-5AA0-0234687FD4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BEDC1C-B053-5B63-184C-C84C8A4B8D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1148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8CE04C-4383-3B51-98E7-1B5322665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30.8.2022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1782EB-55CE-95A6-3C48-9B5C06C20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F4C5A6-0B41-BB35-8A05-1821DD98F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3C883-C985-43BE-824C-C5A84FC2DC17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864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37F1C-3339-AF47-EA4D-09BBDAFDA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97A895-BB1B-2F45-5500-D1DAA37092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18312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6A32AE-4A24-920D-C73C-DA20C24D04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B990A2-7FC4-F1A9-F499-23B23BAC3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30.8.2022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B70081-93F8-FFBE-0510-E519AA784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E4150C-B49D-D605-1EA4-FAC0EB50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3C883-C985-43BE-824C-C5A84FC2DC17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892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82492A-0A1C-942F-84F3-21DF72D19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30.8.2022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23E5AC-86F6-1212-ADB6-92ABB1F97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BFFD44-9B9F-F3B1-3B39-4B420B143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3C883-C985-43BE-824C-C5A84FC2DC17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7603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8EDAD-551C-632C-A40E-C965A150F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6CE355-EB99-9F4B-B3AC-4F6300FB7E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8C17F-90F9-3AE3-05AF-EB6E4742C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31DB-EFB9-46EE-A54A-12A29C7E48FD}" type="datetimeFigureOut">
              <a:rPr lang="fi-FI" smtClean="0"/>
              <a:t>20.5.2025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656EF-F2DF-B966-AF07-CB794DB3D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C8619-4BD5-606D-F95A-38BFA947D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A8170-2B21-4724-BB9E-7C952E4559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4621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7CC77DB-E970-1C6F-8185-5FDF6E06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5A34A3F-03A4-E19B-FD3F-F19FF926A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3511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FCDF0B-B6D5-D52D-F63A-B47505B676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CCA56-EE64-4B44-ADA5-4283D09486DD}" type="datetimeFigureOut">
              <a:rPr lang="fi-FI" smtClean="0"/>
              <a:t>20.5.2025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FFF5E0-9052-F00A-DF07-F5AB6BEEE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BBE3881-C4A9-5015-B64E-7DEBF1CF5F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F6179-C2EA-4482-B2AD-4218DBA36FFE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815DA32C-FD58-32AC-CDED-E65826989B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1979" y="491903"/>
            <a:ext cx="4621821" cy="1198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804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990BEF9-DDD6-370D-1B00-4C09B8653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58982F-AE2E-893F-6E90-992BFE1B4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6A113E-F058-D0B6-E31F-3A45BA4F81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A102D-D2A1-4636-BB43-291135EFD00F}" type="datetimeFigureOut">
              <a:rPr lang="fi-FI" smtClean="0"/>
              <a:t>20.5.2025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089BEC-D995-F4C1-59B8-5B256C817E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994E6F0-EA17-F91F-54FE-0BD64984D2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74E1F-EF43-49CD-A804-1341D6002123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64480341-AED4-42A4-031B-9DDACE91762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064" y="391501"/>
            <a:ext cx="8320396" cy="215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070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21FE2A-A10F-15DF-74AE-D20A290E7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28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C3438-EE83-596F-2184-FE175416B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9528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7C340A-0CA4-E2CD-08D6-00DB93488F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30.8.2022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C2054-96D8-9FD2-DA57-94E9D2420D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72632-3992-B553-0E32-2437DA3C55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1755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3C883-C985-43BE-824C-C5A84FC2DC17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EF38FE-D4E4-211E-4CFE-74AEA82EB030}"/>
              </a:ext>
            </a:extLst>
          </p:cNvPr>
          <p:cNvSpPr/>
          <p:nvPr userDrawn="1"/>
        </p:nvSpPr>
        <p:spPr>
          <a:xfrm>
            <a:off x="10515600" y="0"/>
            <a:ext cx="1676400" cy="6858000"/>
          </a:xfrm>
          <a:prstGeom prst="rect">
            <a:avLst/>
          </a:prstGeom>
          <a:solidFill>
            <a:srgbClr val="33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C8B0DC87-5A0A-40C9-D7D4-0313D5DC53A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337" y="365125"/>
            <a:ext cx="951840" cy="1950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477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9" r:id="rId3"/>
    <p:sldLayoutId id="2147483681" r:id="rId4"/>
    <p:sldLayoutId id="2147483684" r:id="rId5"/>
    <p:sldLayoutId id="2147483683" r:id="rId6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90C023-4A45-2D37-6E26-A2E1980DD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B79373-F2CA-041E-E241-04292DB46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38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061686-9317-28F1-B5E2-C4511D088F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531DB-EFB9-46EE-A54A-12A29C7E48FD}" type="datetimeFigureOut">
              <a:rPr lang="fi-FI" smtClean="0"/>
              <a:t>20.5.2025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F6C9F-D01D-A27B-B66A-CFCBDF8D64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16DC9-3C61-CBAF-EDD9-B18EB84037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A8170-2B21-4724-BB9E-7C952E4559C3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Picture 6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E05E177E-26C9-7BDE-6182-328B6A63E91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0919" y="5798890"/>
            <a:ext cx="1822881" cy="472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225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ietosuoja.fi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534B6F-90F8-873F-14CF-746A32C5E4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Tietosuojakoulutus vapaaehtoisille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2D45CB1-B99D-90BC-3B89-FA39A604B5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Tehty keväällä 2025</a:t>
            </a:r>
          </a:p>
        </p:txBody>
      </p:sp>
    </p:spTree>
    <p:extLst>
      <p:ext uri="{BB962C8B-B14F-4D97-AF65-F5344CB8AC3E}">
        <p14:creationId xmlns:p14="http://schemas.microsoft.com/office/powerpoint/2010/main" val="1811858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0DA219-814C-ED68-3512-CCEC890B5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Miten toimit?</a:t>
            </a:r>
            <a:endParaRPr lang="fi-FI">
              <a:solidFill>
                <a:srgbClr val="FF0000"/>
              </a:solidFill>
            </a:endParaRPr>
          </a:p>
        </p:txBody>
      </p:sp>
      <p:sp>
        <p:nvSpPr>
          <p:cNvPr id="3" name="Suorakulmio: Pyöristetyt kulmat 2">
            <a:extLst>
              <a:ext uri="{FF2B5EF4-FFF2-40B4-BE49-F238E27FC236}">
                <a16:creationId xmlns:a16="http://schemas.microsoft.com/office/drawing/2014/main" id="{11934C5B-63E6-E5D9-F691-E7DF88109C2E}"/>
              </a:ext>
            </a:extLst>
          </p:cNvPr>
          <p:cNvSpPr/>
          <p:nvPr/>
        </p:nvSpPr>
        <p:spPr>
          <a:xfrm>
            <a:off x="4516089" y="3979361"/>
            <a:ext cx="2809742" cy="1417382"/>
          </a:xfrm>
          <a:prstGeom prst="roundRect">
            <a:avLst/>
          </a:prstGeom>
          <a:solidFill>
            <a:srgbClr val="4ABD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  <a:latin typeface="Arial"/>
                <a:ea typeface="Calibri" panose="020F0502020204030204" pitchFamily="34" charset="0"/>
                <a:cs typeface="Arial"/>
              </a:rPr>
              <a:t>Asiakkaasi pyytää 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fi-FI" dirty="0">
                <a:solidFill>
                  <a:schemeClr val="tx1"/>
                </a:solidFill>
                <a:latin typeface="Arial"/>
                <a:ea typeface="Calibri" panose="020F0502020204030204" pitchFamily="34" charset="0"/>
                <a:cs typeface="Arial"/>
              </a:rPr>
              <a:t>apua pankkiasioiden hoitamisessa. </a:t>
            </a:r>
            <a:endParaRPr lang="fi-FI" dirty="0">
              <a:solidFill>
                <a:schemeClr val="tx1"/>
              </a:solidFill>
            </a:endParaRPr>
          </a:p>
          <a:p>
            <a:pPr algn="ctr"/>
            <a:r>
              <a:rPr lang="fi-FI" dirty="0">
                <a:solidFill>
                  <a:schemeClr val="tx1"/>
                </a:solidFill>
                <a:latin typeface="Arial"/>
                <a:ea typeface="Calibri" panose="020F0502020204030204" pitchFamily="34" charset="0"/>
                <a:cs typeface="Arial"/>
              </a:rPr>
              <a:t>Miten toimit?</a:t>
            </a:r>
            <a:endParaRPr lang="fi-FI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DB7B06E9-542F-5417-895A-2BD1596B9646}"/>
              </a:ext>
            </a:extLst>
          </p:cNvPr>
          <p:cNvSpPr/>
          <p:nvPr/>
        </p:nvSpPr>
        <p:spPr>
          <a:xfrm>
            <a:off x="773707" y="3979360"/>
            <a:ext cx="2713772" cy="1417382"/>
          </a:xfrm>
          <a:prstGeom prst="roundRect">
            <a:avLst/>
          </a:prstGeom>
          <a:solidFill>
            <a:srgbClr val="4ABD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  <a:cs typeface="Arial"/>
              </a:rPr>
              <a:t>Ajattelit julkaista yhteiskuvan sinusta ja asiakkaastasi.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fi-FI" dirty="0">
                <a:solidFill>
                  <a:schemeClr val="tx1"/>
                </a:solidFill>
                <a:cs typeface="Arial"/>
              </a:rPr>
              <a:t>Onko ok?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2F19EF62-F8E9-AF84-7ABC-EDCC7F31B13B}"/>
              </a:ext>
            </a:extLst>
          </p:cNvPr>
          <p:cNvSpPr/>
          <p:nvPr/>
        </p:nvSpPr>
        <p:spPr>
          <a:xfrm>
            <a:off x="773707" y="1553077"/>
            <a:ext cx="2713772" cy="1325563"/>
          </a:xfrm>
          <a:prstGeom prst="roundRect">
            <a:avLst/>
          </a:prstGeom>
          <a:solidFill>
            <a:srgbClr val="4ABD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  <a:latin typeface="Arial"/>
                <a:ea typeface="Calibri" panose="020F0502020204030204" pitchFamily="34" charset="0"/>
                <a:cs typeface="Arial"/>
              </a:rPr>
              <a:t>Ulkopuolinen kyselee </a:t>
            </a:r>
            <a:br>
              <a:rPr lang="fi-FI" dirty="0">
                <a:solidFill>
                  <a:schemeClr val="tx1"/>
                </a:solidFill>
                <a:latin typeface="Arial"/>
                <a:ea typeface="Calibri" panose="020F0502020204030204" pitchFamily="34" charset="0"/>
                <a:cs typeface="Arial"/>
              </a:rPr>
            </a:br>
            <a:r>
              <a:rPr lang="fi-FI" dirty="0">
                <a:solidFill>
                  <a:schemeClr val="tx1"/>
                </a:solidFill>
                <a:latin typeface="Arial"/>
                <a:ea typeface="Calibri" panose="020F0502020204030204" pitchFamily="34" charset="0"/>
                <a:cs typeface="Arial"/>
              </a:rPr>
              <a:t>asiakkaasi </a:t>
            </a:r>
            <a:r>
              <a:rPr lang="fi-FI" dirty="0">
                <a:solidFill>
                  <a:schemeClr val="tx1"/>
                </a:solidFill>
                <a:effectLst/>
                <a:latin typeface="Arial"/>
                <a:ea typeface="Calibri" panose="020F0502020204030204" pitchFamily="34" charset="0"/>
                <a:cs typeface="Arial"/>
              </a:rPr>
              <a:t>voinnista</a:t>
            </a:r>
            <a:r>
              <a:rPr lang="fi-FI" dirty="0">
                <a:solidFill>
                  <a:schemeClr val="tx1"/>
                </a:solidFill>
                <a:latin typeface="Arial"/>
                <a:ea typeface="Calibri" panose="020F0502020204030204" pitchFamily="34" charset="0"/>
                <a:cs typeface="Arial"/>
              </a:rPr>
              <a:t>. </a:t>
            </a:r>
          </a:p>
          <a:p>
            <a:pPr algn="ctr"/>
            <a:r>
              <a:rPr lang="fi-FI" dirty="0">
                <a:solidFill>
                  <a:schemeClr val="tx1"/>
                </a:solidFill>
                <a:latin typeface="Arial"/>
                <a:ea typeface="Calibri" panose="020F0502020204030204" pitchFamily="34" charset="0"/>
                <a:cs typeface="Arial"/>
              </a:rPr>
              <a:t>Mitä vastaat?</a:t>
            </a:r>
            <a:endParaRPr lang="fi-FI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Suorakulmio: Pyöristetyt kulmat 9">
            <a:extLst>
              <a:ext uri="{FF2B5EF4-FFF2-40B4-BE49-F238E27FC236}">
                <a16:creationId xmlns:a16="http://schemas.microsoft.com/office/drawing/2014/main" id="{7FD339C6-4ACE-EC23-A2B8-8D3D50B99F01}"/>
              </a:ext>
            </a:extLst>
          </p:cNvPr>
          <p:cNvSpPr/>
          <p:nvPr/>
        </p:nvSpPr>
        <p:spPr>
          <a:xfrm>
            <a:off x="4516082" y="1553077"/>
            <a:ext cx="2809749" cy="1325563"/>
          </a:xfrm>
          <a:prstGeom prst="roundRect">
            <a:avLst/>
          </a:prstGeom>
          <a:solidFill>
            <a:srgbClr val="4ABD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  <a:latin typeface="Arial"/>
                <a:ea typeface="Calibri" panose="020F0502020204030204" pitchFamily="34" charset="0"/>
                <a:cs typeface="Arial"/>
              </a:rPr>
              <a:t>Asiakkaasi</a:t>
            </a:r>
            <a:r>
              <a:rPr lang="fi-FI" dirty="0">
                <a:solidFill>
                  <a:schemeClr val="tx1"/>
                </a:solidFill>
                <a:effectLst/>
                <a:latin typeface="Arial"/>
                <a:ea typeface="Calibri" panose="020F0502020204030204" pitchFamily="34" charset="0"/>
                <a:cs typeface="Arial"/>
              </a:rPr>
              <a:t> kertoo </a:t>
            </a:r>
            <a:r>
              <a:rPr lang="fi-FI" dirty="0">
                <a:solidFill>
                  <a:schemeClr val="tx1"/>
                </a:solidFill>
                <a:latin typeface="Arial"/>
                <a:ea typeface="Calibri" panose="020F0502020204030204" pitchFamily="34" charset="0"/>
                <a:cs typeface="Arial"/>
              </a:rPr>
              <a:t>huolta herättäviä asioita</a:t>
            </a:r>
            <a:r>
              <a:rPr lang="fi-FI" dirty="0">
                <a:solidFill>
                  <a:schemeClr val="tx1"/>
                </a:solidFill>
                <a:effectLst/>
                <a:latin typeface="Arial"/>
                <a:ea typeface="Calibri" panose="020F0502020204030204" pitchFamily="34" charset="0"/>
                <a:cs typeface="Arial"/>
              </a:rPr>
              <a:t>.</a:t>
            </a:r>
            <a:r>
              <a:rPr lang="fi-FI" dirty="0">
                <a:solidFill>
                  <a:schemeClr val="tx1"/>
                </a:solidFill>
                <a:latin typeface="Arial"/>
                <a:ea typeface="Calibri" panose="020F0502020204030204" pitchFamily="34" charset="0"/>
                <a:cs typeface="Arial"/>
              </a:rPr>
              <a:t> </a:t>
            </a:r>
          </a:p>
          <a:p>
            <a:pPr algn="ctr"/>
            <a:r>
              <a:rPr lang="fi-FI" dirty="0">
                <a:solidFill>
                  <a:schemeClr val="tx1"/>
                </a:solidFill>
                <a:effectLst/>
                <a:latin typeface="Arial"/>
                <a:ea typeface="Calibri" panose="020F0502020204030204" pitchFamily="34" charset="0"/>
                <a:cs typeface="Arial"/>
              </a:rPr>
              <a:t>Miten toimit?</a:t>
            </a:r>
            <a:endParaRPr lang="fi-FI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Suorakulmio: Pyöristetyt kulmat 10">
            <a:extLst>
              <a:ext uri="{FF2B5EF4-FFF2-40B4-BE49-F238E27FC236}">
                <a16:creationId xmlns:a16="http://schemas.microsoft.com/office/drawing/2014/main" id="{A7E0C374-A7EB-0D16-F24F-67A54B05182A}"/>
              </a:ext>
            </a:extLst>
          </p:cNvPr>
          <p:cNvSpPr/>
          <p:nvPr/>
        </p:nvSpPr>
        <p:spPr>
          <a:xfrm>
            <a:off x="8258463" y="1553078"/>
            <a:ext cx="2884460" cy="1325562"/>
          </a:xfrm>
          <a:prstGeom prst="roundRect">
            <a:avLst/>
          </a:prstGeom>
          <a:solidFill>
            <a:srgbClr val="4ABD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  <a:latin typeface="Arial"/>
                <a:ea typeface="Calibri"/>
                <a:cs typeface="Arial"/>
              </a:rPr>
              <a:t>Asiakkaasi pyytää yhteystietojasi.</a:t>
            </a:r>
          </a:p>
          <a:p>
            <a:pPr algn="ctr"/>
            <a:r>
              <a:rPr lang="fi-FI" dirty="0">
                <a:solidFill>
                  <a:schemeClr val="tx1"/>
                </a:solidFill>
                <a:latin typeface="Arial"/>
                <a:ea typeface="Calibri"/>
                <a:cs typeface="Arial"/>
              </a:rPr>
              <a:t>Mitä vastaat?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38578552-9F95-38A9-1253-8306832D9EC5}"/>
              </a:ext>
            </a:extLst>
          </p:cNvPr>
          <p:cNvSpPr txBox="1"/>
          <p:nvPr/>
        </p:nvSpPr>
        <p:spPr>
          <a:xfrm>
            <a:off x="8501743" y="6043583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/>
              <a:t>CC BY</a:t>
            </a:r>
          </a:p>
        </p:txBody>
      </p:sp>
    </p:spTree>
    <p:extLst>
      <p:ext uri="{BB962C8B-B14F-4D97-AF65-F5344CB8AC3E}">
        <p14:creationId xmlns:p14="http://schemas.microsoft.com/office/powerpoint/2010/main" val="427442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11463-B641-D073-1886-AC03A2A8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Minun oikeuteni tietosuojaan</a:t>
            </a:r>
          </a:p>
        </p:txBody>
      </p:sp>
      <p:sp>
        <p:nvSpPr>
          <p:cNvPr id="4" name="Sisällön paikkamerkki 5">
            <a:extLst>
              <a:ext uri="{FF2B5EF4-FFF2-40B4-BE49-F238E27FC236}">
                <a16:creationId xmlns:a16="http://schemas.microsoft.com/office/drawing/2014/main" id="{E04D72AC-A31C-6602-455C-19555AEEB3D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248900" cy="377507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600" dirty="0"/>
              <a:t>Rekisteröidyllä on oikeus mm. saada tietoa henkilötietojensa käsittelystä, rajoittaa tietojen käsittelyä ja saada tiedot poistetuksi ja unohdetuksi (poikkeuksiakin säännöissä on).</a:t>
            </a:r>
          </a:p>
          <a:p>
            <a:r>
              <a:rPr lang="fi-FI" sz="2600" dirty="0">
                <a:cs typeface="Arial"/>
              </a:rPr>
              <a:t>Rekisteröity voi pyytää henkilötietonsa nähtäväkseen.</a:t>
            </a:r>
            <a:endParaRPr lang="fi-FI" sz="2600" dirty="0"/>
          </a:p>
          <a:p>
            <a:r>
              <a:rPr lang="fi-FI" sz="2600" dirty="0"/>
              <a:t>Tietosuojan toteutuminen on myös osa minun</a:t>
            </a:r>
            <a:r>
              <a:rPr lang="fi-FI" sz="2600" dirty="0">
                <a:solidFill>
                  <a:srgbClr val="FF0000"/>
                </a:solidFill>
              </a:rPr>
              <a:t> </a:t>
            </a:r>
            <a:r>
              <a:rPr lang="fi-FI" sz="2600" dirty="0"/>
              <a:t>toimintaani.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3E2F6576-3F5E-668A-A6F5-93DB30E03706}"/>
              </a:ext>
            </a:extLst>
          </p:cNvPr>
          <p:cNvSpPr txBox="1"/>
          <p:nvPr/>
        </p:nvSpPr>
        <p:spPr>
          <a:xfrm>
            <a:off x="8501743" y="6043583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/>
              <a:t>CC BY</a:t>
            </a:r>
          </a:p>
        </p:txBody>
      </p:sp>
    </p:spTree>
    <p:extLst>
      <p:ext uri="{BB962C8B-B14F-4D97-AF65-F5344CB8AC3E}">
        <p14:creationId xmlns:p14="http://schemas.microsoft.com/office/powerpoint/2010/main" val="2526700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11463-B641-D073-1886-AC03A2A8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Mitä kun sattuu virhe? </a:t>
            </a:r>
          </a:p>
        </p:txBody>
      </p:sp>
      <p:sp>
        <p:nvSpPr>
          <p:cNvPr id="4" name="Sisällön paikkamerkki 5">
            <a:extLst>
              <a:ext uri="{FF2B5EF4-FFF2-40B4-BE49-F238E27FC236}">
                <a16:creationId xmlns:a16="http://schemas.microsoft.com/office/drawing/2014/main" id="{E04D72AC-A31C-6602-455C-19555AEEB3D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248900" cy="377507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600"/>
              <a:t>Jokainen tekee joskus virheitä. Kun perusta on kunnossa, usein virheet ovat pieniä.</a:t>
            </a:r>
          </a:p>
          <a:p>
            <a:r>
              <a:rPr lang="fi-FI" sz="2600"/>
              <a:t>Älä peittele tapahtunutta, vaan kerro siitä organisaatiolle viipymättä</a:t>
            </a:r>
            <a:r>
              <a:rPr lang="fi-FI" sz="2600">
                <a:solidFill>
                  <a:srgbClr val="FF0000"/>
                </a:solidFill>
              </a:rPr>
              <a:t> </a:t>
            </a:r>
            <a:r>
              <a:rPr lang="fi-FI" sz="2600"/>
              <a:t>eteenpäin.</a:t>
            </a:r>
            <a:endParaRPr lang="fi-FI" sz="2600">
              <a:cs typeface="Arial"/>
            </a:endParaRPr>
          </a:p>
          <a:p>
            <a:r>
              <a:rPr lang="fi-FI" sz="2600"/>
              <a:t>Organisaatiolla on velvollisuus informoida rekisteröityä tapahtuneesta vahingosta sekä myös korjaavista toimenpiteistä. Vakavan riskin kohdalla organisaation tulee ilmoittaa asiasta Tietosuojavaltuutetun toimistolle 72 tunnin kuluessa. </a:t>
            </a:r>
            <a:endParaRPr lang="fi-FI" sz="2600">
              <a:cs typeface="Arial"/>
            </a:endParaRPr>
          </a:p>
          <a:p>
            <a:r>
              <a:rPr lang="fi-FI" sz="2600"/>
              <a:t>Toimitaan virheiden mukaan ja opitaan niistäkin yhdessä.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43B0A33A-4105-5368-F9CB-4179F5720237}"/>
              </a:ext>
            </a:extLst>
          </p:cNvPr>
          <p:cNvSpPr txBox="1"/>
          <p:nvPr/>
        </p:nvSpPr>
        <p:spPr>
          <a:xfrm>
            <a:off x="8501743" y="6043583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/>
              <a:t>CC BY</a:t>
            </a:r>
          </a:p>
        </p:txBody>
      </p:sp>
    </p:spTree>
    <p:extLst>
      <p:ext uri="{BB962C8B-B14F-4D97-AF65-F5344CB8AC3E}">
        <p14:creationId xmlns:p14="http://schemas.microsoft.com/office/powerpoint/2010/main" val="1278629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4A638-0D52-A16F-3240-42783D8E5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Arial"/>
              </a:rPr>
              <a:t>Muistilista</a:t>
            </a:r>
            <a:r>
              <a:rPr lang="en-US" dirty="0">
                <a:cs typeface="Arial"/>
              </a:rPr>
              <a:t> </a:t>
            </a:r>
            <a:r>
              <a:rPr lang="en-US" dirty="0" err="1">
                <a:cs typeface="Arial"/>
              </a:rPr>
              <a:t>tietosuojasta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C3C76-2563-A1C6-F16F-2C52A08DB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>
                <a:cs typeface="Arial"/>
              </a:rPr>
              <a:t>Pidä</a:t>
            </a:r>
            <a:r>
              <a:rPr lang="en-US">
                <a:cs typeface="Arial"/>
              </a:rPr>
              <a:t> vain </a:t>
            </a:r>
            <a:r>
              <a:rPr lang="en-US" err="1">
                <a:cs typeface="Arial"/>
              </a:rPr>
              <a:t>tarpeellinen</a:t>
            </a:r>
            <a:r>
              <a:rPr lang="en-US">
                <a:cs typeface="Arial"/>
              </a:rPr>
              <a:t> </a:t>
            </a:r>
            <a:r>
              <a:rPr lang="en-US" err="1">
                <a:cs typeface="Arial"/>
              </a:rPr>
              <a:t>henkilötieto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mukanasi</a:t>
            </a:r>
            <a:r>
              <a:rPr lang="en-US">
                <a:cs typeface="Arial"/>
              </a:rPr>
              <a:t>.</a:t>
            </a:r>
          </a:p>
          <a:p>
            <a:r>
              <a:rPr lang="en-US" err="1">
                <a:cs typeface="Arial"/>
              </a:rPr>
              <a:t>Poista</a:t>
            </a:r>
            <a:r>
              <a:rPr lang="en-US">
                <a:cs typeface="Arial"/>
              </a:rPr>
              <a:t> ja </a:t>
            </a:r>
            <a:r>
              <a:rPr lang="en-US" err="1">
                <a:cs typeface="Arial"/>
              </a:rPr>
              <a:t>hävitä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samantien</a:t>
            </a:r>
            <a:r>
              <a:rPr lang="en-US">
                <a:cs typeface="Arial"/>
              </a:rPr>
              <a:t> </a:t>
            </a:r>
            <a:r>
              <a:rPr lang="en-US" err="1">
                <a:cs typeface="Arial"/>
              </a:rPr>
              <a:t>henkilötiedot</a:t>
            </a:r>
            <a:r>
              <a:rPr lang="en-US">
                <a:cs typeface="Arial"/>
              </a:rPr>
              <a:t>, </a:t>
            </a:r>
            <a:r>
              <a:rPr lang="en-US" err="1">
                <a:cs typeface="Arial"/>
              </a:rPr>
              <a:t>joita</a:t>
            </a:r>
            <a:r>
              <a:rPr lang="en-US">
                <a:cs typeface="Arial"/>
              </a:rPr>
              <a:t> et </a:t>
            </a:r>
            <a:r>
              <a:rPr lang="en-US" err="1">
                <a:cs typeface="Arial"/>
              </a:rPr>
              <a:t>tarvitse</a:t>
            </a:r>
            <a:r>
              <a:rPr lang="en-US">
                <a:cs typeface="Arial"/>
              </a:rPr>
              <a:t>.</a:t>
            </a:r>
          </a:p>
          <a:p>
            <a:r>
              <a:rPr lang="en-US" err="1">
                <a:cs typeface="Arial"/>
              </a:rPr>
              <a:t>Harkitse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aina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miten</a:t>
            </a:r>
            <a:r>
              <a:rPr lang="en-US">
                <a:cs typeface="Arial"/>
              </a:rPr>
              <a:t> ja </a:t>
            </a:r>
            <a:r>
              <a:rPr lang="en-US" err="1">
                <a:cs typeface="Arial"/>
              </a:rPr>
              <a:t>mitä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henkilötietoja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toimitat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organisaatiolle</a:t>
            </a:r>
            <a:r>
              <a:rPr lang="en-US">
                <a:cs typeface="Arial"/>
              </a:rPr>
              <a:t>.</a:t>
            </a:r>
          </a:p>
          <a:p>
            <a:r>
              <a:rPr lang="en-US" err="1">
                <a:cs typeface="Arial"/>
              </a:rPr>
              <a:t>Älä</a:t>
            </a:r>
            <a:r>
              <a:rPr lang="en-US">
                <a:cs typeface="Arial"/>
              </a:rPr>
              <a:t> </a:t>
            </a:r>
            <a:r>
              <a:rPr lang="en-US" err="1">
                <a:cs typeface="Arial"/>
              </a:rPr>
              <a:t>luovuta</a:t>
            </a:r>
            <a:r>
              <a:rPr lang="en-US">
                <a:cs typeface="Arial"/>
              </a:rPr>
              <a:t> </a:t>
            </a:r>
            <a:r>
              <a:rPr lang="en-US" err="1">
                <a:cs typeface="Arial"/>
              </a:rPr>
              <a:t>omia</a:t>
            </a:r>
            <a:r>
              <a:rPr lang="en-US">
                <a:cs typeface="Arial"/>
              </a:rPr>
              <a:t> tai </a:t>
            </a:r>
            <a:r>
              <a:rPr lang="en-US" err="1">
                <a:cs typeface="Arial"/>
              </a:rPr>
              <a:t>asiakkaiden</a:t>
            </a:r>
            <a:r>
              <a:rPr lang="en-US">
                <a:cs typeface="Arial"/>
              </a:rPr>
              <a:t> </a:t>
            </a:r>
            <a:r>
              <a:rPr lang="en-US" err="1">
                <a:cs typeface="Arial"/>
              </a:rPr>
              <a:t>henkilötietoja</a:t>
            </a:r>
            <a:r>
              <a:rPr lang="en-US">
                <a:cs typeface="Arial"/>
              </a:rPr>
              <a:t> </a:t>
            </a:r>
            <a:r>
              <a:rPr lang="en-US" err="1">
                <a:cs typeface="Arial"/>
              </a:rPr>
              <a:t>ulkopuolisille</a:t>
            </a:r>
            <a:r>
              <a:rPr lang="en-US">
                <a:cs typeface="Arial"/>
              </a:rPr>
              <a:t> –</a:t>
            </a:r>
            <a:r>
              <a:rPr lang="en-US" err="1">
                <a:cs typeface="Arial"/>
              </a:rPr>
              <a:t>toimi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aina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organisaation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kautta</a:t>
            </a:r>
            <a:r>
              <a:rPr lang="en-US">
                <a:cs typeface="Arial"/>
              </a:rPr>
              <a:t>.</a:t>
            </a:r>
          </a:p>
          <a:p>
            <a:r>
              <a:rPr lang="en-US" err="1">
                <a:cs typeface="Arial"/>
              </a:rPr>
              <a:t>Muista</a:t>
            </a:r>
            <a:r>
              <a:rPr lang="en-US">
                <a:cs typeface="Arial"/>
              </a:rPr>
              <a:t>, </a:t>
            </a:r>
            <a:r>
              <a:rPr lang="en-US" err="1">
                <a:cs typeface="Arial"/>
              </a:rPr>
              <a:t>että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vaitiolovelvollisuus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sitoo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sinua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paitsi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toiminnassa</a:t>
            </a:r>
            <a:r>
              <a:rPr lang="en-US">
                <a:cs typeface="Arial"/>
              </a:rPr>
              <a:t>, </a:t>
            </a:r>
            <a:r>
              <a:rPr lang="en-US" err="1">
                <a:cs typeface="Arial"/>
              </a:rPr>
              <a:t>myös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sen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päättymisen</a:t>
            </a:r>
            <a:r>
              <a:rPr lang="en-US">
                <a:cs typeface="Arial"/>
              </a:rPr>
              <a:t> </a:t>
            </a:r>
            <a:r>
              <a:rPr lang="en-US" err="1">
                <a:cs typeface="Arial"/>
              </a:rPr>
              <a:t>jälkeen</a:t>
            </a:r>
            <a:r>
              <a:rPr lang="en-US">
                <a:cs typeface="Arial"/>
              </a:rPr>
              <a:t>.</a:t>
            </a:r>
            <a:endParaRPr lang="en-US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C74DED90-2CE5-7BF0-2F26-D740C43BB569}"/>
              </a:ext>
            </a:extLst>
          </p:cNvPr>
          <p:cNvSpPr txBox="1"/>
          <p:nvPr/>
        </p:nvSpPr>
        <p:spPr>
          <a:xfrm>
            <a:off x="8501743" y="6043583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/>
              <a:t>CC BY</a:t>
            </a:r>
          </a:p>
        </p:txBody>
      </p:sp>
    </p:spTree>
    <p:extLst>
      <p:ext uri="{BB962C8B-B14F-4D97-AF65-F5344CB8AC3E}">
        <p14:creationId xmlns:p14="http://schemas.microsoft.com/office/powerpoint/2010/main" val="3550399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11463-B641-D073-1886-AC03A2A8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Lisäosaamista tietosuojasta</a:t>
            </a:r>
          </a:p>
        </p:txBody>
      </p:sp>
      <p:sp>
        <p:nvSpPr>
          <p:cNvPr id="4" name="Sisällön paikkamerkki 5">
            <a:extLst>
              <a:ext uri="{FF2B5EF4-FFF2-40B4-BE49-F238E27FC236}">
                <a16:creationId xmlns:a16="http://schemas.microsoft.com/office/drawing/2014/main" id="{E04D72AC-A31C-6602-455C-19555AEEB3D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248900" cy="377507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600" dirty="0"/>
              <a:t>Tietosuojavaltuutetun toimiston sivuilta löytyy hyvää tietoa tietosuojasta eri näkökulmista: </a:t>
            </a:r>
            <a:r>
              <a:rPr lang="fi-FI" sz="2600" dirty="0">
                <a:hlinkClick r:id="rId3"/>
              </a:rPr>
              <a:t>www.tietosuoja.fi</a:t>
            </a:r>
            <a:r>
              <a:rPr lang="fi-FI" sz="2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0451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11463-B641-D073-1886-AC03A2A8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Mikä tietosuoja?</a:t>
            </a:r>
          </a:p>
        </p:txBody>
      </p:sp>
      <p:sp>
        <p:nvSpPr>
          <p:cNvPr id="4" name="Sisällön paikkamerkki 5">
            <a:extLst>
              <a:ext uri="{FF2B5EF4-FFF2-40B4-BE49-F238E27FC236}">
                <a16:creationId xmlns:a16="http://schemas.microsoft.com/office/drawing/2014/main" id="{E04D72AC-A31C-6602-455C-19555AEEB3D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248900" cy="377507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600" dirty="0"/>
              <a:t>Tietosuojavaltuutettu: ”Tietosuoja on perusoikeus, joka turvaa rekisteröidyn oikeuksien ja vapauksien toteutumisen henkilötietojen käsittelyssä. Tietosuojan tarkoituksena on osoittaa, milloin ja millä edellytyksillä henkilötietoja voidaan käsitellä.”</a:t>
            </a:r>
          </a:p>
          <a:p>
            <a:r>
              <a:rPr lang="fi-FI" sz="2600" dirty="0"/>
              <a:t>Tietosuoja on osa yleistä turvallisuutta ja arjen taitoja. Tietosuoja kuuluu osaksi työntekijätaitoja. Asiantuntija ei tarvitse olla, mutta pitää muistaa ajatella tietosuojaa.</a:t>
            </a:r>
          </a:p>
          <a:p>
            <a:r>
              <a:rPr lang="fi-FI" sz="2600" dirty="0"/>
              <a:t>Tietosuojarikkomuksista seuraa pahimmissa tapauksissa organisaatiolle</a:t>
            </a:r>
            <a:r>
              <a:rPr lang="fi-FI" sz="2600" dirty="0">
                <a:solidFill>
                  <a:srgbClr val="FF0000"/>
                </a:solidFill>
              </a:rPr>
              <a:t> </a:t>
            </a:r>
            <a:r>
              <a:rPr lang="fi-FI" sz="2600" dirty="0"/>
              <a:t>huomattava mainehaitta ja taloudelliset sanktiot (seuraamusmaksu). 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C328832C-82AF-01B5-5A00-9C4713426FD9}"/>
              </a:ext>
            </a:extLst>
          </p:cNvPr>
          <p:cNvSpPr txBox="1"/>
          <p:nvPr/>
        </p:nvSpPr>
        <p:spPr>
          <a:xfrm>
            <a:off x="8501743" y="6043583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/>
              <a:t>CC BY</a:t>
            </a:r>
          </a:p>
        </p:txBody>
      </p:sp>
    </p:spTree>
    <p:extLst>
      <p:ext uri="{BB962C8B-B14F-4D97-AF65-F5344CB8AC3E}">
        <p14:creationId xmlns:p14="http://schemas.microsoft.com/office/powerpoint/2010/main" val="3303628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11463-B641-D073-1886-AC03A2A8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GDPR, tietosuoja, tietoturva…</a:t>
            </a:r>
          </a:p>
        </p:txBody>
      </p:sp>
      <p:sp>
        <p:nvSpPr>
          <p:cNvPr id="4" name="Sisällön paikkamerkki 5">
            <a:extLst>
              <a:ext uri="{FF2B5EF4-FFF2-40B4-BE49-F238E27FC236}">
                <a16:creationId xmlns:a16="http://schemas.microsoft.com/office/drawing/2014/main" id="{E04D72AC-A31C-6602-455C-19555AEEB3D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248900" cy="37750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600" dirty="0"/>
              <a:t>Tietosuojasta puhuttaessa usein törmää kirjainlyhenteeseen GDPR, joka tulee sanoista General Data </a:t>
            </a:r>
            <a:r>
              <a:rPr lang="fi-FI" sz="2600" dirty="0" err="1"/>
              <a:t>Protection</a:t>
            </a:r>
            <a:r>
              <a:rPr lang="fi-FI" sz="2600" dirty="0"/>
              <a:t> </a:t>
            </a:r>
            <a:r>
              <a:rPr lang="fi-FI" sz="2600" dirty="0" err="1"/>
              <a:t>Regulation</a:t>
            </a:r>
            <a:r>
              <a:rPr lang="fi-FI" sz="2600" dirty="0"/>
              <a:t> (yleinen tietosuoja-asetus). Kyseessä on henkilötietojen käsittelyä sääntelevä laki, jota alettiin soveltaa kaikissa EU-maissa keväällä 2018.</a:t>
            </a:r>
          </a:p>
          <a:p>
            <a:r>
              <a:rPr lang="fi-FI" sz="2600" dirty="0"/>
              <a:t>Käytännössä tietosuoja-asetuksella halutaan suojata entistä paremmin yksilön tietoja ja antaa hänelle oikeus valita, mitä tietoja hänestä kerätään ja säilytetään.</a:t>
            </a:r>
          </a:p>
          <a:p>
            <a:r>
              <a:rPr lang="fi-FI" sz="2600" dirty="0"/>
              <a:t>Tietoturva taas on yksi keino toteuttaa tietosuojan toteuttamista. Se voi olla esimerkiksi erilaisia teknisiä tapoja suojata rekistereitä.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7F3285DE-A856-DB8C-EC1A-97B057A20EBC}"/>
              </a:ext>
            </a:extLst>
          </p:cNvPr>
          <p:cNvSpPr txBox="1"/>
          <p:nvPr/>
        </p:nvSpPr>
        <p:spPr>
          <a:xfrm>
            <a:off x="8501743" y="6043583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/>
              <a:t>CC BY</a:t>
            </a:r>
          </a:p>
        </p:txBody>
      </p:sp>
    </p:spTree>
    <p:extLst>
      <p:ext uri="{BB962C8B-B14F-4D97-AF65-F5344CB8AC3E}">
        <p14:creationId xmlns:p14="http://schemas.microsoft.com/office/powerpoint/2010/main" val="808645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11463-B641-D073-1886-AC03A2A8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Käsitteitä tietosuojassa</a:t>
            </a:r>
          </a:p>
        </p:txBody>
      </p:sp>
      <p:sp>
        <p:nvSpPr>
          <p:cNvPr id="4" name="Sisällön paikkamerkki 5">
            <a:extLst>
              <a:ext uri="{FF2B5EF4-FFF2-40B4-BE49-F238E27FC236}">
                <a16:creationId xmlns:a16="http://schemas.microsoft.com/office/drawing/2014/main" id="{E04D72AC-A31C-6602-455C-19555AEEB3D1}"/>
              </a:ext>
            </a:extLst>
          </p:cNvPr>
          <p:cNvSpPr txBox="1">
            <a:spLocks/>
          </p:cNvSpPr>
          <p:nvPr/>
        </p:nvSpPr>
        <p:spPr>
          <a:xfrm>
            <a:off x="838199" y="1609725"/>
            <a:ext cx="11039475" cy="399097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600"/>
              <a:t>Henkilötietoja ovat kaikki tiedot, jotka liittyvät tunnistettuun tai tunnistettavissa olevaan luonnolliseen henkilöön.</a:t>
            </a:r>
          </a:p>
          <a:p>
            <a:r>
              <a:rPr lang="fi-FI" sz="2600"/>
              <a:t>Henkilötietoja voi olla talletettuna esimerkiksi sähköisissä tiedostoissa, tietokannoissa, </a:t>
            </a:r>
            <a:r>
              <a:rPr lang="fi-FI" sz="2600">
                <a:ea typeface="+mn-lt"/>
                <a:cs typeface="+mn-lt"/>
              </a:rPr>
              <a:t>sähköpostissa, </a:t>
            </a:r>
            <a:r>
              <a:rPr lang="fi-FI" sz="2600"/>
              <a:t>paperilla, kortistossa, mapeissa tai ääni- tai kuvatallenteella.</a:t>
            </a:r>
          </a:p>
          <a:p>
            <a:r>
              <a:rPr lang="fi-FI" sz="2600"/>
              <a:t>Rekisteröity on henkilö, jota henkilötieto koskee.</a:t>
            </a:r>
          </a:p>
          <a:p>
            <a:r>
              <a:rPr lang="fi-FI" sz="2600"/>
              <a:t>Rekisterinpitäjäksi kutsutaan henkilöä, yritystä, viranomaista tai yhteisöä, joka määrittelee henkilötietojen käsittelyn tarkoitukset ja keinot.</a:t>
            </a:r>
          </a:p>
          <a:p>
            <a:r>
              <a:rPr lang="fi-FI" sz="2600"/>
              <a:t>Henkilötietojen käsittelijä on </a:t>
            </a:r>
            <a:r>
              <a:rPr lang="fi-FI" sz="2600">
                <a:ea typeface="+mn-lt"/>
                <a:cs typeface="+mn-lt"/>
              </a:rPr>
              <a:t>henkilö tai organisaatio</a:t>
            </a:r>
            <a:r>
              <a:rPr lang="fi-FI" sz="2600"/>
              <a:t>, joka käsittelee henkilötietoja rekisterinpitäjän puolesta.</a:t>
            </a:r>
            <a:endParaRPr lang="fi-FI" sz="2600">
              <a:cs typeface="Arial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6A00F712-A700-E8CA-0658-7082E92830F6}"/>
              </a:ext>
            </a:extLst>
          </p:cNvPr>
          <p:cNvSpPr txBox="1"/>
          <p:nvPr/>
        </p:nvSpPr>
        <p:spPr>
          <a:xfrm>
            <a:off x="8501743" y="6043583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/>
              <a:t>CC BY</a:t>
            </a:r>
          </a:p>
        </p:txBody>
      </p:sp>
    </p:spTree>
    <p:extLst>
      <p:ext uri="{BB962C8B-B14F-4D97-AF65-F5344CB8AC3E}">
        <p14:creationId xmlns:p14="http://schemas.microsoft.com/office/powerpoint/2010/main" val="1292200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11463-B641-D073-1886-AC03A2A8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Erityiset henkilötietoryhmät</a:t>
            </a:r>
          </a:p>
        </p:txBody>
      </p:sp>
      <p:sp>
        <p:nvSpPr>
          <p:cNvPr id="4" name="Sisällön paikkamerkki 5">
            <a:extLst>
              <a:ext uri="{FF2B5EF4-FFF2-40B4-BE49-F238E27FC236}">
                <a16:creationId xmlns:a16="http://schemas.microsoft.com/office/drawing/2014/main" id="{E04D72AC-A31C-6602-455C-19555AEEB3D1}"/>
              </a:ext>
            </a:extLst>
          </p:cNvPr>
          <p:cNvSpPr txBox="1">
            <a:spLocks/>
          </p:cNvSpPr>
          <p:nvPr/>
        </p:nvSpPr>
        <p:spPr>
          <a:xfrm>
            <a:off x="838199" y="1609725"/>
            <a:ext cx="11039475" cy="399097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600"/>
              <a:t>Osa henkilötiedoista on määritelty erityisiksi henkilötiedoiksi ja niiden käsittely on lähtökohtaisesti kiellettyä. </a:t>
            </a:r>
          </a:p>
          <a:p>
            <a:pPr lvl="1"/>
            <a:r>
              <a:rPr lang="fi-FI" sz="2200"/>
              <a:t>Tällaisten käsittely voi aiheuttaa huomattavia riskejä henkilön perusoikeuksille ja -vapauksille</a:t>
            </a:r>
          </a:p>
          <a:p>
            <a:r>
              <a:rPr lang="fi-FI" sz="2600"/>
              <a:t>Esimerkkejä erityisistä henkilötietoryhmistä:</a:t>
            </a:r>
          </a:p>
          <a:p>
            <a:pPr lvl="1"/>
            <a:r>
              <a:rPr lang="fi-FI" sz="2200">
                <a:cs typeface="Arial"/>
              </a:rPr>
              <a:t>poliittinen mielipide</a:t>
            </a:r>
          </a:p>
          <a:p>
            <a:pPr lvl="1"/>
            <a:r>
              <a:rPr lang="fi-FI" sz="2200">
                <a:cs typeface="Arial"/>
              </a:rPr>
              <a:t>terveyttä koskevat tiedot</a:t>
            </a:r>
          </a:p>
          <a:p>
            <a:pPr lvl="1"/>
            <a:r>
              <a:rPr lang="fi-FI" sz="2200">
                <a:cs typeface="Arial"/>
              </a:rPr>
              <a:t>seksuaalinen suuntautuminen tai käyttäytyminen</a:t>
            </a:r>
          </a:p>
          <a:p>
            <a:r>
              <a:rPr lang="fi-FI" sz="2600">
                <a:cs typeface="Arial"/>
              </a:rPr>
              <a:t>Erityisiäkin henkilötietoryhmiä saa käsitellä joissain tapauksissa, siihen on kuitenkin oltava oikeat perustelut ja käytännöt.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33BDF712-40E7-1079-2D26-D47BCC63E732}"/>
              </a:ext>
            </a:extLst>
          </p:cNvPr>
          <p:cNvSpPr txBox="1"/>
          <p:nvPr/>
        </p:nvSpPr>
        <p:spPr>
          <a:xfrm>
            <a:off x="8501743" y="6043583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/>
              <a:t>CC BY</a:t>
            </a:r>
          </a:p>
        </p:txBody>
      </p:sp>
    </p:spTree>
    <p:extLst>
      <p:ext uri="{BB962C8B-B14F-4D97-AF65-F5344CB8AC3E}">
        <p14:creationId xmlns:p14="http://schemas.microsoft.com/office/powerpoint/2010/main" val="3514939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11463-B641-D073-1886-AC03A2A8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Miksi organisaatio kerää henkilötietoja?</a:t>
            </a:r>
          </a:p>
        </p:txBody>
      </p:sp>
      <p:sp>
        <p:nvSpPr>
          <p:cNvPr id="4" name="Sisällön paikkamerkki 5">
            <a:extLst>
              <a:ext uri="{FF2B5EF4-FFF2-40B4-BE49-F238E27FC236}">
                <a16:creationId xmlns:a16="http://schemas.microsoft.com/office/drawing/2014/main" id="{E04D72AC-A31C-6602-455C-19555AEEB3D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248900" cy="377507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600" dirty="0"/>
              <a:t>Tietosuoja-asetuksessa on kuusi eri perustetta, joilla henkilötietojen käsittely on mahdollista:</a:t>
            </a:r>
          </a:p>
          <a:p>
            <a:pPr lvl="1"/>
            <a:r>
              <a:rPr lang="fi-FI" sz="2200" dirty="0"/>
              <a:t>rekisteröidyn suostumus</a:t>
            </a:r>
            <a:endParaRPr lang="fi-FI" sz="2200" dirty="0">
              <a:cs typeface="Arial"/>
            </a:endParaRPr>
          </a:p>
          <a:p>
            <a:pPr lvl="1"/>
            <a:r>
              <a:rPr lang="fi-FI" sz="2200" dirty="0"/>
              <a:t>sopimus</a:t>
            </a:r>
            <a:endParaRPr lang="fi-FI" sz="2200" dirty="0">
              <a:solidFill>
                <a:srgbClr val="FF0000"/>
              </a:solidFill>
              <a:cs typeface="Arial"/>
            </a:endParaRPr>
          </a:p>
          <a:p>
            <a:pPr lvl="1"/>
            <a:r>
              <a:rPr lang="fi-FI" sz="2200" dirty="0"/>
              <a:t>rekisterinpitäjän lakisääteinen velvoite</a:t>
            </a:r>
            <a:endParaRPr lang="fi-FI" sz="2200" dirty="0">
              <a:cs typeface="Arial"/>
            </a:endParaRPr>
          </a:p>
          <a:p>
            <a:pPr lvl="1"/>
            <a:r>
              <a:rPr lang="fi-FI" sz="2200" dirty="0"/>
              <a:t>elintärkeiden etujen suojaaminen</a:t>
            </a:r>
            <a:endParaRPr lang="fi-FI" sz="2200" dirty="0">
              <a:solidFill>
                <a:srgbClr val="FF0000"/>
              </a:solidFill>
              <a:cs typeface="Arial"/>
            </a:endParaRPr>
          </a:p>
          <a:p>
            <a:pPr lvl="1"/>
            <a:r>
              <a:rPr lang="fi-FI" sz="2200" dirty="0"/>
              <a:t>yleistä etua koskeva tehtävä tai julkinen valta</a:t>
            </a:r>
            <a:endParaRPr lang="fi-FI" sz="2200" dirty="0">
              <a:cs typeface="Arial"/>
            </a:endParaRPr>
          </a:p>
          <a:p>
            <a:pPr lvl="1"/>
            <a:r>
              <a:rPr lang="fi-FI" sz="2200" dirty="0"/>
              <a:t>rekisterinpitäjän tai kolmannen osapuolen oikeutettu etu</a:t>
            </a:r>
          </a:p>
          <a:p>
            <a:r>
              <a:rPr lang="fi-FI" sz="2600" dirty="0"/>
              <a:t>Henkilötietojen käsittely edellyttää siis aina yhtä näistä käsittelyperusteista.</a:t>
            </a:r>
            <a:endParaRPr lang="fi-FI" sz="2200" dirty="0">
              <a:cs typeface="Arial"/>
            </a:endParaRPr>
          </a:p>
          <a:p>
            <a:pPr lvl="1"/>
            <a:endParaRPr lang="fi-FI" sz="2200" dirty="0">
              <a:cs typeface="Arial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6F09DC9E-6F53-06DD-041D-6A5B1215C135}"/>
              </a:ext>
            </a:extLst>
          </p:cNvPr>
          <p:cNvSpPr txBox="1"/>
          <p:nvPr/>
        </p:nvSpPr>
        <p:spPr>
          <a:xfrm>
            <a:off x="8501743" y="6043583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/>
              <a:t>CC BY</a:t>
            </a:r>
          </a:p>
        </p:txBody>
      </p:sp>
    </p:spTree>
    <p:extLst>
      <p:ext uri="{BB962C8B-B14F-4D97-AF65-F5344CB8AC3E}">
        <p14:creationId xmlns:p14="http://schemas.microsoft.com/office/powerpoint/2010/main" val="890576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11463-B641-D073-1886-AC03A2A8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Miten organisaatio käsittelee henkilötietoja?</a:t>
            </a:r>
          </a:p>
        </p:txBody>
      </p:sp>
      <p:sp>
        <p:nvSpPr>
          <p:cNvPr id="4" name="Sisällön paikkamerkki 5">
            <a:extLst>
              <a:ext uri="{FF2B5EF4-FFF2-40B4-BE49-F238E27FC236}">
                <a16:creationId xmlns:a16="http://schemas.microsoft.com/office/drawing/2014/main" id="{E04D72AC-A31C-6602-455C-19555AEEB3D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248900" cy="37750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600"/>
              <a:t>Tietosuojaperiaatteiden mukaan henkilötietoja on</a:t>
            </a:r>
          </a:p>
          <a:p>
            <a:pPr lvl="1"/>
            <a:r>
              <a:rPr lang="fi-FI" sz="2200"/>
              <a:t>käsiteltävä lainmukaisesti, asianmukaisesti ja rekisteröidyn kannalta läpinäkyvästi</a:t>
            </a:r>
          </a:p>
          <a:p>
            <a:pPr lvl="1"/>
            <a:r>
              <a:rPr lang="fi-FI" sz="2200"/>
              <a:t>kerättävä ja käsiteltävä tiettyä, nimenomaista ja laillista tarkoitusta varten</a:t>
            </a:r>
          </a:p>
          <a:p>
            <a:pPr lvl="1"/>
            <a:r>
              <a:rPr lang="fi-FI" sz="2200"/>
              <a:t>kerättävä vain tarpeellinen määrä henkilötietojen käsittelyn tarkoitukseen nähden</a:t>
            </a:r>
          </a:p>
          <a:p>
            <a:pPr lvl="1"/>
            <a:r>
              <a:rPr lang="fi-FI" sz="2200"/>
              <a:t>päivitettävä aina tarvittaessa: epätarkat ja virheelliset henkilötiedot on poistettava tai oikaistava viipymättä</a:t>
            </a:r>
          </a:p>
          <a:p>
            <a:pPr lvl="1"/>
            <a:r>
              <a:rPr lang="fi-FI" sz="2200"/>
              <a:t>säilytettävä muodossa, josta rekisteröity on tunnistettavissa ainoastaan niin kauan kuin on tarpeen tietojenkäsittelyn tarkoitusten toteuttamista varten</a:t>
            </a:r>
          </a:p>
          <a:p>
            <a:pPr lvl="1"/>
            <a:r>
              <a:rPr lang="fi-FI" sz="2200"/>
              <a:t>käsiteltävä luottamuksellisesti ja turvallisesti.</a:t>
            </a:r>
            <a:endParaRPr lang="fi-FI" sz="180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EA884B6-BB93-32CA-0DAC-B70B515157C2}"/>
              </a:ext>
            </a:extLst>
          </p:cNvPr>
          <p:cNvSpPr txBox="1"/>
          <p:nvPr/>
        </p:nvSpPr>
        <p:spPr>
          <a:xfrm>
            <a:off x="1533525" y="5737224"/>
            <a:ext cx="454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Lähde: Tietosuojavaltuutetun toimisto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431C1FC2-E130-1138-4043-22C243C5EDDA}"/>
              </a:ext>
            </a:extLst>
          </p:cNvPr>
          <p:cNvSpPr txBox="1"/>
          <p:nvPr/>
        </p:nvSpPr>
        <p:spPr>
          <a:xfrm>
            <a:off x="8501743" y="6043583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/>
              <a:t>CC BY</a:t>
            </a:r>
          </a:p>
        </p:txBody>
      </p:sp>
    </p:spTree>
    <p:extLst>
      <p:ext uri="{BB962C8B-B14F-4D97-AF65-F5344CB8AC3E}">
        <p14:creationId xmlns:p14="http://schemas.microsoft.com/office/powerpoint/2010/main" val="2100900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0DA219-814C-ED68-3512-CCEC890B5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Mikä näistä on henkilötieto?</a:t>
            </a:r>
          </a:p>
        </p:txBody>
      </p:sp>
      <p:sp>
        <p:nvSpPr>
          <p:cNvPr id="3" name="Suorakulmio: Pyöristetyt kulmat 2">
            <a:extLst>
              <a:ext uri="{FF2B5EF4-FFF2-40B4-BE49-F238E27FC236}">
                <a16:creationId xmlns:a16="http://schemas.microsoft.com/office/drawing/2014/main" id="{11934C5B-63E6-E5D9-F691-E7DF88109C2E}"/>
              </a:ext>
            </a:extLst>
          </p:cNvPr>
          <p:cNvSpPr/>
          <p:nvPr/>
        </p:nvSpPr>
        <p:spPr>
          <a:xfrm>
            <a:off x="1002792" y="1980542"/>
            <a:ext cx="2204803" cy="156217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8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Vapaaehtoisen sähköpostiosoite </a:t>
            </a:r>
            <a:endParaRPr lang="fi-FI"/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79CEE85B-1907-BDC6-D8B2-66FA7C995175}"/>
              </a:ext>
            </a:extLst>
          </p:cNvPr>
          <p:cNvSpPr/>
          <p:nvPr/>
        </p:nvSpPr>
        <p:spPr>
          <a:xfrm>
            <a:off x="8536504" y="4024011"/>
            <a:ext cx="2204803" cy="156217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8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Työntekijän puhelinnumero</a:t>
            </a:r>
            <a:endParaRPr lang="fi-FI"/>
          </a:p>
        </p:txBody>
      </p:sp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DB7B06E9-542F-5417-895A-2BD1596B9646}"/>
              </a:ext>
            </a:extLst>
          </p:cNvPr>
          <p:cNvSpPr/>
          <p:nvPr/>
        </p:nvSpPr>
        <p:spPr>
          <a:xfrm>
            <a:off x="1002792" y="4014867"/>
            <a:ext cx="2204803" cy="156217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8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Auton rekisterinumero</a:t>
            </a:r>
            <a:endParaRPr lang="fi-FI"/>
          </a:p>
        </p:txBody>
      </p: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2F19EF62-F8E9-AF84-7ABC-EDCC7F31B13B}"/>
              </a:ext>
            </a:extLst>
          </p:cNvPr>
          <p:cNvSpPr/>
          <p:nvPr/>
        </p:nvSpPr>
        <p:spPr>
          <a:xfrm>
            <a:off x="4701068" y="1983587"/>
            <a:ext cx="2204803" cy="156217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IP-osoite</a:t>
            </a:r>
            <a:endParaRPr lang="fi-FI" dirty="0"/>
          </a:p>
        </p:txBody>
      </p:sp>
      <p:sp>
        <p:nvSpPr>
          <p:cNvPr id="10" name="Suorakulmio: Pyöristetyt kulmat 9">
            <a:extLst>
              <a:ext uri="{FF2B5EF4-FFF2-40B4-BE49-F238E27FC236}">
                <a16:creationId xmlns:a16="http://schemas.microsoft.com/office/drawing/2014/main" id="{7FD339C6-4ACE-EC23-A2B8-8D3D50B99F01}"/>
              </a:ext>
            </a:extLst>
          </p:cNvPr>
          <p:cNvSpPr/>
          <p:nvPr/>
        </p:nvSpPr>
        <p:spPr>
          <a:xfrm>
            <a:off x="8536504" y="1989686"/>
            <a:ext cx="2204803" cy="156217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8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Kännykän paikannustiedot</a:t>
            </a:r>
            <a:endParaRPr lang="fi-FI"/>
          </a:p>
        </p:txBody>
      </p:sp>
      <p:sp>
        <p:nvSpPr>
          <p:cNvPr id="11" name="Suorakulmio: Pyöristetyt kulmat 10">
            <a:extLst>
              <a:ext uri="{FF2B5EF4-FFF2-40B4-BE49-F238E27FC236}">
                <a16:creationId xmlns:a16="http://schemas.microsoft.com/office/drawing/2014/main" id="{A7E0C374-A7EB-0D16-F24F-67A54B05182A}"/>
              </a:ext>
            </a:extLst>
          </p:cNvPr>
          <p:cNvSpPr/>
          <p:nvPr/>
        </p:nvSpPr>
        <p:spPr>
          <a:xfrm>
            <a:off x="4691924" y="4028798"/>
            <a:ext cx="2204803" cy="156217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Valokuva</a:t>
            </a:r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F1550916-C206-1F76-4D6D-FBD1F43E3759}"/>
              </a:ext>
            </a:extLst>
          </p:cNvPr>
          <p:cNvSpPr txBox="1"/>
          <p:nvPr/>
        </p:nvSpPr>
        <p:spPr>
          <a:xfrm>
            <a:off x="8501743" y="6043583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/>
              <a:t>CC BY</a:t>
            </a:r>
          </a:p>
        </p:txBody>
      </p:sp>
    </p:spTree>
    <p:extLst>
      <p:ext uri="{BB962C8B-B14F-4D97-AF65-F5344CB8AC3E}">
        <p14:creationId xmlns:p14="http://schemas.microsoft.com/office/powerpoint/2010/main" val="2559854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11463-B641-D073-1886-AC03A2A8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Tietosuoja on kaikkien vastuulla</a:t>
            </a:r>
            <a:endParaRPr lang="fi-FI">
              <a:solidFill>
                <a:srgbClr val="FF0000"/>
              </a:solidFill>
            </a:endParaRPr>
          </a:p>
        </p:txBody>
      </p:sp>
      <p:sp>
        <p:nvSpPr>
          <p:cNvPr id="4" name="Sisällön paikkamerkki 5">
            <a:extLst>
              <a:ext uri="{FF2B5EF4-FFF2-40B4-BE49-F238E27FC236}">
                <a16:creationId xmlns:a16="http://schemas.microsoft.com/office/drawing/2014/main" id="{E04D72AC-A31C-6602-455C-19555AEEB3D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248900" cy="377507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600" dirty="0"/>
              <a:t>Organisaatiolla on päävastuu, mutta sekä henkilökunnalla että vapaaehtoisilla on omat vastuunsa. </a:t>
            </a:r>
          </a:p>
          <a:p>
            <a:r>
              <a:rPr lang="fi-FI" sz="2600" dirty="0"/>
              <a:t>Vapaaehtoisen vastuulla on yksinkertaistetusti oma toiminta.</a:t>
            </a:r>
          </a:p>
          <a:p>
            <a:pPr lvl="1"/>
            <a:r>
              <a:rPr lang="fi-FI" sz="2200" dirty="0"/>
              <a:t>Mitä tietoja keräät</a:t>
            </a:r>
          </a:p>
          <a:p>
            <a:pPr lvl="1"/>
            <a:r>
              <a:rPr lang="fi-FI" sz="2200" dirty="0">
                <a:cs typeface="Arial"/>
              </a:rPr>
              <a:t>Miten välität tiedot organisaatiolle</a:t>
            </a:r>
            <a:endParaRPr lang="fi-FI" sz="2200" dirty="0"/>
          </a:p>
          <a:p>
            <a:pPr lvl="1"/>
            <a:r>
              <a:rPr lang="fi-FI" sz="2200" dirty="0"/>
              <a:t>Mihin keräät</a:t>
            </a:r>
          </a:p>
          <a:p>
            <a:pPr lvl="1"/>
            <a:r>
              <a:rPr lang="fi-FI" sz="2200" dirty="0"/>
              <a:t>Miten säilytät</a:t>
            </a:r>
          </a:p>
          <a:p>
            <a:pPr lvl="1"/>
            <a:r>
              <a:rPr lang="fi-FI" sz="2200" dirty="0">
                <a:cs typeface="Arial"/>
              </a:rPr>
              <a:t>Kauanko säilytät</a:t>
            </a:r>
            <a:endParaRPr lang="fi-FI" sz="2200" dirty="0"/>
          </a:p>
          <a:p>
            <a:pPr lvl="1"/>
            <a:r>
              <a:rPr lang="fi-FI" sz="2200" dirty="0"/>
              <a:t>Miten poistat/hävität tiedot</a:t>
            </a:r>
          </a:p>
          <a:p>
            <a:r>
              <a:rPr lang="fi-FI" sz="2600" dirty="0"/>
              <a:t>Yhdessä me hommia teemme, opitaan ja tehdään yhdessä.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DDD6CFCA-21AA-7469-73EB-CAF6890BDF3F}"/>
              </a:ext>
            </a:extLst>
          </p:cNvPr>
          <p:cNvSpPr txBox="1"/>
          <p:nvPr/>
        </p:nvSpPr>
        <p:spPr>
          <a:xfrm>
            <a:off x="8501743" y="6043583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/>
              <a:t>CC BY</a:t>
            </a:r>
          </a:p>
        </p:txBody>
      </p:sp>
    </p:spTree>
    <p:extLst>
      <p:ext uri="{BB962C8B-B14F-4D97-AF65-F5344CB8AC3E}">
        <p14:creationId xmlns:p14="http://schemas.microsoft.com/office/powerpoint/2010/main" val="828761928"/>
      </p:ext>
    </p:extLst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Mukautettu 6">
      <a:dk1>
        <a:srgbClr val="FFFFFF"/>
      </a:dk1>
      <a:lt1>
        <a:srgbClr val="330066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" id="{7B14E455-9F50-4DF2-B6FC-69BC8D433ABB}" vid="{7C705515-1F8D-45E4-88E3-432201C91DA1}"/>
    </a:ext>
  </a:extLst>
</a:theme>
</file>

<file path=ppt/theme/theme2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" id="{7B14E455-9F50-4DF2-B6FC-69BC8D433ABB}" vid="{0A249500-3999-427A-AA53-6802FD50F468}"/>
    </a:ext>
  </a:extLst>
</a:theme>
</file>

<file path=ppt/theme/theme3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" id="{7B14E455-9F50-4DF2-B6FC-69BC8D433ABB}" vid="{2A475770-EC41-409D-988C-6D39208A88EB}"/>
    </a:ext>
  </a:extLst>
</a:theme>
</file>

<file path=ppt/theme/theme4.xml><?xml version="1.0" encoding="utf-8"?>
<a:theme xmlns:a="http://schemas.openxmlformats.org/drawingml/2006/main" name="2_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" id="{7B14E455-9F50-4DF2-B6FC-69BC8D433ABB}" vid="{AD92B721-2A78-4BE3-8EFB-9FA358240368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08D5B5447F7B64DBB8AF68AD4B62DFD" ma:contentTypeVersion="19" ma:contentTypeDescription="Luo uusi asiakirja." ma:contentTypeScope="" ma:versionID="1131b2edec5fa8acfa4dff2d6e5fa7a8">
  <xsd:schema xmlns:xsd="http://www.w3.org/2001/XMLSchema" xmlns:xs="http://www.w3.org/2001/XMLSchema" xmlns:p="http://schemas.microsoft.com/office/2006/metadata/properties" xmlns:ns2="02ddf22a-210a-4c33-8576-817b91fcb790" xmlns:ns3="ceff707d-f623-493d-bac7-b56c0dfe17a9" targetNamespace="http://schemas.microsoft.com/office/2006/metadata/properties" ma:root="true" ma:fieldsID="ec4f2c994b615c05b6aab717e43e791a" ns2:_="" ns3:_="">
    <xsd:import namespace="02ddf22a-210a-4c33-8576-817b91fcb790"/>
    <xsd:import namespace="ceff707d-f623-493d-bac7-b56c0dfe17a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ddf22a-210a-4c33-8576-817b91fcb7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362324b-9413-4969-a123-44dde1e66ae2}" ma:internalName="TaxCatchAll" ma:showField="CatchAllData" ma:web="02ddf22a-210a-4c33-8576-817b91fcb7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ff707d-f623-493d-bac7-b56c0dfe17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d0420d83-ea60-4e24-9aa7-9868891e3b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eff707d-f623-493d-bac7-b56c0dfe17a9">
      <Terms xmlns="http://schemas.microsoft.com/office/infopath/2007/PartnerControls"/>
    </lcf76f155ced4ddcb4097134ff3c332f>
    <TaxCatchAll xmlns="02ddf22a-210a-4c33-8576-817b91fcb790" xsi:nil="true"/>
  </documentManagement>
</p:properties>
</file>

<file path=customXml/itemProps1.xml><?xml version="1.0" encoding="utf-8"?>
<ds:datastoreItem xmlns:ds="http://schemas.openxmlformats.org/officeDocument/2006/customXml" ds:itemID="{F9EF3CF1-3B4E-4150-9FC8-AC29DAB278B7}"/>
</file>

<file path=customXml/itemProps2.xml><?xml version="1.0" encoding="utf-8"?>
<ds:datastoreItem xmlns:ds="http://schemas.openxmlformats.org/officeDocument/2006/customXml" ds:itemID="{F1C63CDA-942B-4423-9D84-B6A25EDC7CB0}"/>
</file>

<file path=customXml/itemProps3.xml><?xml version="1.0" encoding="utf-8"?>
<ds:datastoreItem xmlns:ds="http://schemas.openxmlformats.org/officeDocument/2006/customXml" ds:itemID="{A3D15424-FD01-447E-9880-DEF7854F556C}"/>
</file>

<file path=docProps/app.xml><?xml version="1.0" encoding="utf-8"?>
<Properties xmlns="http://schemas.openxmlformats.org/officeDocument/2006/extended-properties" xmlns:vt="http://schemas.openxmlformats.org/officeDocument/2006/docPropsVTypes">
  <Template>Esittelymalli_luonnos</Template>
  <TotalTime>0</TotalTime>
  <Words>737</Words>
  <Application>Microsoft Office PowerPoint</Application>
  <PresentationFormat>Laajakuva</PresentationFormat>
  <Paragraphs>114</Paragraphs>
  <Slides>14</Slides>
  <Notes>14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4</vt:i4>
      </vt:variant>
      <vt:variant>
        <vt:lpstr>Dian otsikot</vt:lpstr>
      </vt:variant>
      <vt:variant>
        <vt:i4>14</vt:i4>
      </vt:variant>
    </vt:vector>
  </HeadingPairs>
  <TitlesOfParts>
    <vt:vector size="20" baseType="lpstr">
      <vt:lpstr>Arial</vt:lpstr>
      <vt:lpstr>Calibri</vt:lpstr>
      <vt:lpstr>Mukautettu suunnittelumalli</vt:lpstr>
      <vt:lpstr>1_Mukautettu suunnittelumalli</vt:lpstr>
      <vt:lpstr>1_Office-teema</vt:lpstr>
      <vt:lpstr>2_Office-teema</vt:lpstr>
      <vt:lpstr>Tietosuojakoulutus vapaaehtoisille</vt:lpstr>
      <vt:lpstr>Mikä tietosuoja?</vt:lpstr>
      <vt:lpstr>GDPR, tietosuoja, tietoturva…</vt:lpstr>
      <vt:lpstr>Käsitteitä tietosuojassa</vt:lpstr>
      <vt:lpstr>Erityiset henkilötietoryhmät</vt:lpstr>
      <vt:lpstr>Miksi organisaatio kerää henkilötietoja?</vt:lpstr>
      <vt:lpstr>Miten organisaatio käsittelee henkilötietoja?</vt:lpstr>
      <vt:lpstr>Mikä näistä on henkilötieto?</vt:lpstr>
      <vt:lpstr>Tietosuoja on kaikkien vastuulla</vt:lpstr>
      <vt:lpstr>Miten toimit?</vt:lpstr>
      <vt:lpstr>Minun oikeuteni tietosuojaan</vt:lpstr>
      <vt:lpstr>Mitä kun sattuu virhe? </vt:lpstr>
      <vt:lpstr>Muistilista tietosuojasta</vt:lpstr>
      <vt:lpstr>Lisäosaamista tietosuojasta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2025-05-20T08:17:23Z</dcterms:created>
  <dcterms:modified xsi:type="dcterms:W3CDTF">2025-05-20T08:17:57Z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0x010100F08D5B5447F7B64DBB8AF68AD4B62DFD</vt:lpwstr>
  </property>
</Properties>
</file>